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2" r:id="rId3"/>
    <p:sldId id="263" r:id="rId4"/>
    <p:sldId id="261" r:id="rId5"/>
    <p:sldId id="264" r:id="rId6"/>
    <p:sldId id="265" r:id="rId7"/>
    <p:sldId id="268" r:id="rId8"/>
    <p:sldId id="269" r:id="rId9"/>
    <p:sldId id="266" r:id="rId10"/>
    <p:sldId id="267" r:id="rId11"/>
    <p:sldId id="270" r:id="rId12"/>
    <p:sldId id="271" r:id="rId1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fr" sz="1400" b="1" dirty="0"/>
            <a:t>Review of existing concepts, sources of inpspiration, previous works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I</a:t>
          </a:r>
          <a:r>
            <a:rPr lang="fr" sz="1400" b="1" dirty="0"/>
            <a:t>mproving on the new syntax, completing and refining it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/>
      <dgm:spPr/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DE571C34-81E2-4602-87CE-57374F42CB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Creating a full, performant compiler for the new syntax</a:t>
          </a:r>
          <a:endParaRPr lang="en-BE" sz="1400" b="1" dirty="0"/>
        </a:p>
      </dgm:t>
    </dgm:pt>
    <dgm:pt modelId="{AC0701EE-A469-40BC-994E-64A608C75164}" type="parTrans" cxnId="{5AE32BBF-8D8D-4721-9406-A42EF2F3DC92}">
      <dgm:prSet/>
      <dgm:spPr/>
      <dgm:t>
        <a:bodyPr/>
        <a:lstStyle/>
        <a:p>
          <a:endParaRPr lang="en-BE"/>
        </a:p>
      </dgm:t>
    </dgm:pt>
    <dgm:pt modelId="{5E4EF4C5-1736-424E-8E4D-C4C826C4FA33}" type="sibTrans" cxnId="{5AE32BBF-8D8D-4721-9406-A42EF2F3DC92}">
      <dgm:prSet/>
      <dgm:spPr/>
      <dgm:t>
        <a:bodyPr/>
        <a:lstStyle/>
        <a:p>
          <a:endParaRPr lang="en-BE"/>
        </a:p>
      </dgm:t>
    </dgm:pt>
    <dgm:pt modelId="{381EA5D3-54A6-431B-8AB5-812205737FB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Getting an external  evaluation of the syntax from users</a:t>
          </a:r>
        </a:p>
        <a:p>
          <a:pPr>
            <a:lnSpc>
              <a:spcPct val="100000"/>
            </a:lnSpc>
            <a:defRPr cap="all"/>
          </a:pPr>
          <a:r>
            <a:rPr lang="en-US" sz="1400" b="1" dirty="0"/>
            <a:t>=&gt; Our main focus this year</a:t>
          </a:r>
          <a:endParaRPr lang="en-BE" sz="1400" b="1" dirty="0"/>
        </a:p>
      </dgm:t>
    </dgm:pt>
    <dgm:pt modelId="{510C5F94-6C46-4054-AB6C-80505F08855B}" type="parTrans" cxnId="{A6EC7CBE-E0D5-4D2F-8A36-8FF722AA8B62}">
      <dgm:prSet/>
      <dgm:spPr/>
      <dgm:t>
        <a:bodyPr/>
        <a:lstStyle/>
        <a:p>
          <a:endParaRPr lang="en-BE"/>
        </a:p>
      </dgm:t>
    </dgm:pt>
    <dgm:pt modelId="{5A02B417-3F45-406F-ADB6-C05CF1A68C65}" type="sibTrans" cxnId="{A6EC7CBE-E0D5-4D2F-8A36-8FF722AA8B62}">
      <dgm:prSet/>
      <dgm:spPr/>
      <dgm:t>
        <a:bodyPr/>
        <a:lstStyle/>
        <a:p>
          <a:endParaRPr lang="en-BE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4"/>
      <dgm:spPr/>
    </dgm:pt>
    <dgm:pt modelId="{7C175B98-93F4-4D7C-BB95-1514AB879CD5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éation de récits avec un remplissage uni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4"/>
      <dgm:spPr/>
    </dgm:pt>
    <dgm:pt modelId="{DB4CA7C4-FCA1-4127-B20A-2A5C031A3CF4}" type="pres">
      <dgm:prSet presAssocID="{49225C73-1633-42F1-AB3B-7CB183E5F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4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71807B99-C422-4AB8-846E-920D23BF2AE4}" type="pres">
      <dgm:prSet presAssocID="{DE571C34-81E2-4602-87CE-57374F42CB41}" presName="compNode" presStyleCnt="0"/>
      <dgm:spPr/>
    </dgm:pt>
    <dgm:pt modelId="{572C9A6E-8B4A-4FF5-BA65-1B9E058C4B43}" type="pres">
      <dgm:prSet presAssocID="{DE571C34-81E2-4602-87CE-57374F42CB41}" presName="iconBgRect" presStyleLbl="bgShp" presStyleIdx="2" presStyleCnt="4"/>
      <dgm:spPr/>
    </dgm:pt>
    <dgm:pt modelId="{F6B7D769-6983-465D-A7DE-D44115FB637C}" type="pres">
      <dgm:prSet presAssocID="{DE571C34-81E2-4602-87CE-57374F42CB4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inal Cmd avec un remplissage uni"/>
        </a:ext>
      </dgm:extLst>
    </dgm:pt>
    <dgm:pt modelId="{FCC4C3A0-2F77-475D-AB91-4ED070E113C5}" type="pres">
      <dgm:prSet presAssocID="{DE571C34-81E2-4602-87CE-57374F42CB41}" presName="spaceRect" presStyleCnt="0"/>
      <dgm:spPr/>
    </dgm:pt>
    <dgm:pt modelId="{9D534988-53A4-401B-BAFA-8893212A57F9}" type="pres">
      <dgm:prSet presAssocID="{DE571C34-81E2-4602-87CE-57374F42CB41}" presName="textRect" presStyleLbl="revTx" presStyleIdx="2" presStyleCnt="4">
        <dgm:presLayoutVars>
          <dgm:chMax val="1"/>
          <dgm:chPref val="1"/>
        </dgm:presLayoutVars>
      </dgm:prSet>
      <dgm:spPr/>
    </dgm:pt>
    <dgm:pt modelId="{AAC44930-2B35-4DC1-BBAE-4970E90F3030}" type="pres">
      <dgm:prSet presAssocID="{5E4EF4C5-1736-424E-8E4D-C4C826C4FA33}" presName="sibTrans" presStyleCnt="0"/>
      <dgm:spPr/>
    </dgm:pt>
    <dgm:pt modelId="{2B24CDDC-8B58-4BBB-983B-D6E8C47E7166}" type="pres">
      <dgm:prSet presAssocID="{381EA5D3-54A6-431B-8AB5-812205737FB2}" presName="compNode" presStyleCnt="0"/>
      <dgm:spPr/>
    </dgm:pt>
    <dgm:pt modelId="{17212540-B1A8-42DC-B663-628388DB39F6}" type="pres">
      <dgm:prSet presAssocID="{381EA5D3-54A6-431B-8AB5-812205737FB2}" presName="iconBgRect" presStyleLbl="bgShp" presStyleIdx="3" presStyleCnt="4"/>
      <dgm:spPr/>
    </dgm:pt>
    <dgm:pt modelId="{E362AE7F-0232-4D42-8526-C445B8122932}" type="pres">
      <dgm:prSet presAssocID="{381EA5D3-54A6-431B-8AB5-812205737F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écher avec un remplissage uni"/>
        </a:ext>
      </dgm:extLst>
    </dgm:pt>
    <dgm:pt modelId="{A8BA0638-52A8-4FED-A75F-97FE7AEAA2B7}" type="pres">
      <dgm:prSet presAssocID="{381EA5D3-54A6-431B-8AB5-812205737FB2}" presName="spaceRect" presStyleCnt="0"/>
      <dgm:spPr/>
    </dgm:pt>
    <dgm:pt modelId="{DE5ECA81-1597-417E-9973-842715A11FA9}" type="pres">
      <dgm:prSet presAssocID="{381EA5D3-54A6-431B-8AB5-812205737FB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F1D53465-BC63-4FB4-AD3C-3265263708D0}" type="presOf" srcId="{381EA5D3-54A6-431B-8AB5-812205737FB2}" destId="{DE5ECA81-1597-417E-9973-842715A11FA9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C4CCE57E-E871-46D6-BAD5-880252C95D22}" srcId="{381EA5D3-54A6-431B-8AB5-812205737FB2}" destId="{1C383F32-22E8-4F62-A3E0-BDC3D5F48992}" srcOrd="0" destOrd="0" parTransId="{A7920A2F-3244-4159-AF04-6A1D38B7B317}" sibTransId="{8500F72A-2C6D-4FDF-9C1D-CA691380EB0B}"/>
    <dgm:cxn modelId="{A6EC7CBE-E0D5-4D2F-8A36-8FF722AA8B62}" srcId="{01A66772-F185-4D58-B8BB-E9370D7A7A2B}" destId="{381EA5D3-54A6-431B-8AB5-812205737FB2}" srcOrd="3" destOrd="0" parTransId="{510C5F94-6C46-4054-AB6C-80505F08855B}" sibTransId="{5A02B417-3F45-406F-ADB6-C05CF1A68C65}"/>
    <dgm:cxn modelId="{5AE32BBF-8D8D-4721-9406-A42EF2F3DC92}" srcId="{01A66772-F185-4D58-B8BB-E9370D7A7A2B}" destId="{DE571C34-81E2-4602-87CE-57374F42CB41}" srcOrd="2" destOrd="0" parTransId="{AC0701EE-A469-40BC-994E-64A608C75164}" sibTransId="{5E4EF4C5-1736-424E-8E4D-C4C826C4FA33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EE05BF9-0EE8-4300-9E73-4602D31A9002}" type="presOf" srcId="{DE571C34-81E2-4602-87CE-57374F42CB41}" destId="{9D534988-53A4-401B-BAFA-8893212A57F9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55150646-BABC-40B8-A34E-F39A7F6719F8}" type="presParOf" srcId="{50B3CE7C-E10B-4E23-BD93-03664997C932}" destId="{71807B99-C422-4AB8-846E-920D23BF2AE4}" srcOrd="4" destOrd="0" presId="urn:microsoft.com/office/officeart/2018/5/layout/IconCircleLabelList"/>
    <dgm:cxn modelId="{DBF43C0C-E7A8-414E-9385-463F50F0DEF8}" type="presParOf" srcId="{71807B99-C422-4AB8-846E-920D23BF2AE4}" destId="{572C9A6E-8B4A-4FF5-BA65-1B9E058C4B43}" srcOrd="0" destOrd="0" presId="urn:microsoft.com/office/officeart/2018/5/layout/IconCircleLabelList"/>
    <dgm:cxn modelId="{30297AEF-9874-413A-AB90-5676E2795687}" type="presParOf" srcId="{71807B99-C422-4AB8-846E-920D23BF2AE4}" destId="{F6B7D769-6983-465D-A7DE-D44115FB637C}" srcOrd="1" destOrd="0" presId="urn:microsoft.com/office/officeart/2018/5/layout/IconCircleLabelList"/>
    <dgm:cxn modelId="{5AC0841A-1562-4331-9B51-1A5C1644A30C}" type="presParOf" srcId="{71807B99-C422-4AB8-846E-920D23BF2AE4}" destId="{FCC4C3A0-2F77-475D-AB91-4ED070E113C5}" srcOrd="2" destOrd="0" presId="urn:microsoft.com/office/officeart/2018/5/layout/IconCircleLabelList"/>
    <dgm:cxn modelId="{2CC56C8E-0164-4ACF-98CF-81A92A3DCB49}" type="presParOf" srcId="{71807B99-C422-4AB8-846E-920D23BF2AE4}" destId="{9D534988-53A4-401B-BAFA-8893212A57F9}" srcOrd="3" destOrd="0" presId="urn:microsoft.com/office/officeart/2018/5/layout/IconCircleLabelList"/>
    <dgm:cxn modelId="{26826A92-CB09-415D-BFC2-10B7DDEF5E4B}" type="presParOf" srcId="{50B3CE7C-E10B-4E23-BD93-03664997C932}" destId="{AAC44930-2B35-4DC1-BBAE-4970E90F3030}" srcOrd="5" destOrd="0" presId="urn:microsoft.com/office/officeart/2018/5/layout/IconCircleLabelList"/>
    <dgm:cxn modelId="{91E43FDB-7D81-4C06-BF7F-C0DE306DB95E}" type="presParOf" srcId="{50B3CE7C-E10B-4E23-BD93-03664997C932}" destId="{2B24CDDC-8B58-4BBB-983B-D6E8C47E7166}" srcOrd="6" destOrd="0" presId="urn:microsoft.com/office/officeart/2018/5/layout/IconCircleLabelList"/>
    <dgm:cxn modelId="{B04AD694-392C-4C89-9BAD-CB7435564944}" type="presParOf" srcId="{2B24CDDC-8B58-4BBB-983B-D6E8C47E7166}" destId="{17212540-B1A8-42DC-B663-628388DB39F6}" srcOrd="0" destOrd="0" presId="urn:microsoft.com/office/officeart/2018/5/layout/IconCircleLabelList"/>
    <dgm:cxn modelId="{51264111-3941-4B98-BC43-9E1AA1D4C225}" type="presParOf" srcId="{2B24CDDC-8B58-4BBB-983B-D6E8C47E7166}" destId="{E362AE7F-0232-4D42-8526-C445B8122932}" srcOrd="1" destOrd="0" presId="urn:microsoft.com/office/officeart/2018/5/layout/IconCircleLabelList"/>
    <dgm:cxn modelId="{94AC4600-E46B-4667-98FC-7501974C51AD}" type="presParOf" srcId="{2B24CDDC-8B58-4BBB-983B-D6E8C47E7166}" destId="{A8BA0638-52A8-4FED-A75F-97FE7AEAA2B7}" srcOrd="2" destOrd="0" presId="urn:microsoft.com/office/officeart/2018/5/layout/IconCircleLabelList"/>
    <dgm:cxn modelId="{5E2F8968-81AC-4BA2-B2DC-9B8E6463DCCE}" type="presParOf" srcId="{2B24CDDC-8B58-4BBB-983B-D6E8C47E7166}" destId="{DE5ECA81-1597-417E-9973-842715A11FA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774129" y="454718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41679" y="722268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72805" y="2101178"/>
          <a:ext cx="2058075" cy="116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1400" b="1" kern="1200" dirty="0"/>
            <a:t>Review of existing concepts, sources of inpspiration, previous works</a:t>
          </a:r>
        </a:p>
      </dsp:txBody>
      <dsp:txXfrm>
        <a:off x="372805" y="2101178"/>
        <a:ext cx="2058075" cy="1169714"/>
      </dsp:txXfrm>
    </dsp:sp>
    <dsp:sp modelId="{BCD8CDD9-0C56-4401-ADB1-8B48DAB2C96F}">
      <dsp:nvSpPr>
        <dsp:cNvPr id="0" name=""/>
        <dsp:cNvSpPr/>
      </dsp:nvSpPr>
      <dsp:spPr>
        <a:xfrm>
          <a:off x="3192368" y="454718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459917" y="722268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91043" y="2101178"/>
          <a:ext cx="2058075" cy="116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I</a:t>
          </a:r>
          <a:r>
            <a:rPr lang="fr" sz="1400" b="1" kern="1200" dirty="0"/>
            <a:t>mproving on the new syntax, completing and refining it</a:t>
          </a:r>
        </a:p>
      </dsp:txBody>
      <dsp:txXfrm>
        <a:off x="2791043" y="2101178"/>
        <a:ext cx="2058075" cy="1169714"/>
      </dsp:txXfrm>
    </dsp:sp>
    <dsp:sp modelId="{572C9A6E-8B4A-4FF5-BA65-1B9E058C4B43}">
      <dsp:nvSpPr>
        <dsp:cNvPr id="0" name=""/>
        <dsp:cNvSpPr/>
      </dsp:nvSpPr>
      <dsp:spPr>
        <a:xfrm>
          <a:off x="5610606" y="454718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7D769-6983-465D-A7DE-D44115FB637C}">
      <dsp:nvSpPr>
        <dsp:cNvPr id="0" name=""/>
        <dsp:cNvSpPr/>
      </dsp:nvSpPr>
      <dsp:spPr>
        <a:xfrm>
          <a:off x="5878155" y="722268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34988-53A4-401B-BAFA-8893212A57F9}">
      <dsp:nvSpPr>
        <dsp:cNvPr id="0" name=""/>
        <dsp:cNvSpPr/>
      </dsp:nvSpPr>
      <dsp:spPr>
        <a:xfrm>
          <a:off x="5209281" y="2101178"/>
          <a:ext cx="2058075" cy="116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Creating a full, performant compiler for the new syntax</a:t>
          </a:r>
          <a:endParaRPr lang="en-BE" sz="1400" b="1" kern="1200" dirty="0"/>
        </a:p>
      </dsp:txBody>
      <dsp:txXfrm>
        <a:off x="5209281" y="2101178"/>
        <a:ext cx="2058075" cy="1169714"/>
      </dsp:txXfrm>
    </dsp:sp>
    <dsp:sp modelId="{17212540-B1A8-42DC-B663-628388DB39F6}">
      <dsp:nvSpPr>
        <dsp:cNvPr id="0" name=""/>
        <dsp:cNvSpPr/>
      </dsp:nvSpPr>
      <dsp:spPr>
        <a:xfrm>
          <a:off x="8028844" y="454718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2AE7F-0232-4D42-8526-C445B8122932}">
      <dsp:nvSpPr>
        <dsp:cNvPr id="0" name=""/>
        <dsp:cNvSpPr/>
      </dsp:nvSpPr>
      <dsp:spPr>
        <a:xfrm>
          <a:off x="8296394" y="722268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ECA81-1597-417E-9973-842715A11FA9}">
      <dsp:nvSpPr>
        <dsp:cNvPr id="0" name=""/>
        <dsp:cNvSpPr/>
      </dsp:nvSpPr>
      <dsp:spPr>
        <a:xfrm>
          <a:off x="7627519" y="2101178"/>
          <a:ext cx="2058075" cy="116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Getting an external  evaluation of the syntax from users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=&gt; Our main focus this year</a:t>
          </a:r>
          <a:endParaRPr lang="en-BE" sz="1400" b="1" kern="1200" dirty="0"/>
        </a:p>
      </dsp:txBody>
      <dsp:txXfrm>
        <a:off x="7627519" y="2101178"/>
        <a:ext cx="2058075" cy="1169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41C455-0541-42CB-85F2-EF2EB726E407}" type="datetime1">
              <a:rPr lang="fr-FR" smtClean="0"/>
              <a:t>22/06/2021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9F4AB6-716B-4E95-AAD2-DB349D9AC9BA}" type="datetime1">
              <a:rPr lang="fr-FR" smtClean="0"/>
              <a:t>22/06/2021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 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 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20" name="Espace réservé de la dat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43B6331D-8BD5-4AF5-97EE-8FB3C79FE924}" type="datetime1">
              <a:rPr lang="fr-FR" smtClean="0"/>
              <a:t>22/06/2021</a:t>
            </a:fld>
            <a:endParaRPr lang="en-US" dirty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D1B91-EF9C-42FB-BBE2-597FDE1B14D7}" type="datetime1">
              <a:rPr lang="fr-FR" smtClean="0"/>
              <a:t>22/06/2021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33226-97BF-4FE9-8F44-80542C0EB53C}" type="datetime1">
              <a:rPr lang="fr-FR" smtClean="0"/>
              <a:t>22/06/2021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2FE938-1586-4780-B61A-DD3B60BAB93C}" type="datetime1">
              <a:rPr lang="fr-FR" smtClean="0"/>
              <a:t>22/06/2021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cteur droit 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57CE27EF-4081-4F92-AC85-8FD255C3955B}" type="datetime1">
              <a:rPr lang="fr-FR" smtClean="0"/>
              <a:t>22/06/2021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E52E25-1182-4E86-836C-7D703787597C}" type="datetime1">
              <a:rPr lang="fr-FR" smtClean="0"/>
              <a:t>22/06/2021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7B49E2-AD49-4B10-A213-CF194D4A25A3}" type="datetime1">
              <a:rPr lang="fr-FR" smtClean="0"/>
              <a:t>22/06/2021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B4F25-64BB-460E-8192-B4AC51BA66FC}" type="datetime1">
              <a:rPr lang="fr-FR" smtClean="0"/>
              <a:t>22/06/2021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D66AC7-6890-4F0E-B000-A39D822B7C00}" type="datetime1">
              <a:rPr lang="fr-FR" smtClean="0"/>
              <a:t>22/06/2021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7B0F5FB-B743-44F1-84BA-99C248DB6023}" type="datetime1">
              <a:rPr lang="fr-FR" smtClean="0"/>
              <a:t>22/06/2021</a:t>
            </a:fld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" dirty="0"/>
              <a:t>Cliquez sur l’icône pour ajouter une image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C80E5F3D-7A62-48B1-A43E-C6091B37429D}" type="datetime1">
              <a:rPr lang="fr-FR" smtClean="0"/>
              <a:t>22/06/2021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20D9D58-8984-498B-A4DA-61EAC8A72DD8}" type="datetime1">
              <a:rPr lang="fr-FR" smtClean="0"/>
              <a:t>22/06/2021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Zoom sur un logo&#10;&#10;Description générée automatiquemen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-7015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1764" y="2026395"/>
            <a:ext cx="4775075" cy="669442"/>
          </a:xfrm>
        </p:spPr>
        <p:txBody>
          <a:bodyPr rtlCol="0">
            <a:noAutofit/>
          </a:bodyPr>
          <a:lstStyle/>
          <a:p>
            <a:pPr rtl="0"/>
            <a:r>
              <a:rPr lang="fr" sz="4000" dirty="0">
                <a:solidFill>
                  <a:schemeClr val="tx1"/>
                </a:solidFill>
              </a:rPr>
              <a:t>NewOz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1763" y="2993292"/>
            <a:ext cx="4775075" cy="669442"/>
          </a:xfrm>
        </p:spPr>
        <p:txBody>
          <a:bodyPr rtlCol="0">
            <a:normAutofit fontScale="92500" lnSpcReduction="20000"/>
          </a:bodyPr>
          <a:lstStyle/>
          <a:p>
            <a:pPr rtl="0">
              <a:spcAft>
                <a:spcPts val="600"/>
              </a:spcAft>
            </a:pPr>
            <a:r>
              <a:rPr lang="fr" sz="2000" dirty="0">
                <a:solidFill>
                  <a:schemeClr val="tx1"/>
                </a:solidFill>
              </a:rPr>
              <a:t>Steps toward a new syntax for the Oz programming language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C05458A3-A087-4DDF-BA26-0276DC20A4C2}"/>
              </a:ext>
            </a:extLst>
          </p:cNvPr>
          <p:cNvSpPr txBox="1">
            <a:spLocks/>
          </p:cNvSpPr>
          <p:nvPr/>
        </p:nvSpPr>
        <p:spPr>
          <a:xfrm>
            <a:off x="6046024" y="3833767"/>
            <a:ext cx="4775075" cy="40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Martin Vandenbussche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06909EC-DBF4-4ECF-9D6A-72750F2C4968}"/>
              </a:ext>
            </a:extLst>
          </p:cNvPr>
          <p:cNvSpPr txBox="1">
            <a:spLocks/>
          </p:cNvSpPr>
          <p:nvPr/>
        </p:nvSpPr>
        <p:spPr>
          <a:xfrm>
            <a:off x="6046699" y="4401756"/>
            <a:ext cx="4775075" cy="40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Promoter : Peter Van Roy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A4A647-5FC3-47E7-A9F0-0FC24B7E3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8" y="5933459"/>
            <a:ext cx="3077231" cy="729540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DA7C77E9-EA2D-48F4-9E8C-9FEAC04F34AE}"/>
              </a:ext>
            </a:extLst>
          </p:cNvPr>
          <p:cNvSpPr txBox="1">
            <a:spLocks/>
          </p:cNvSpPr>
          <p:nvPr/>
        </p:nvSpPr>
        <p:spPr>
          <a:xfrm>
            <a:off x="8846300" y="6452574"/>
            <a:ext cx="3343122" cy="40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" dirty="0">
                <a:solidFill>
                  <a:schemeClr val="tx1"/>
                </a:solidFill>
              </a:rPr>
              <a:t>Academic year 2020-2021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E335D0-B828-479E-B236-1434A7CF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1854E-8753-4A00-A431-AE8F6621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199" y="607392"/>
            <a:ext cx="3289041" cy="1122017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example (</a:t>
            </a:r>
            <a:r>
              <a:rPr lang="en-US" dirty="0" err="1"/>
              <a:t>NewOz</a:t>
            </a:r>
            <a:r>
              <a:rPr lang="en-US" dirty="0"/>
              <a:t>)</a:t>
            </a:r>
            <a:endParaRPr lang="en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F81CD1-ECE5-4AA4-BCA8-C5913AE58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127380"/>
            <a:ext cx="3161963" cy="4123228"/>
          </a:xfrm>
        </p:spPr>
        <p:txBody>
          <a:bodyPr>
            <a:normAutofit/>
          </a:bodyPr>
          <a:lstStyle/>
          <a:p>
            <a:r>
              <a:rPr lang="en-US" dirty="0"/>
              <a:t>Same 3 thread-agents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Pattern-matching is closer to Scala and Java’s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Showcases the use of curly braces for scoping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 keyword declares constant values (= Oz variables)</a:t>
            </a:r>
          </a:p>
          <a:p>
            <a:r>
              <a:rPr lang="en-US" dirty="0"/>
              <a:t>All in the same amount of significant SLOC</a:t>
            </a:r>
            <a:endParaRPr lang="en-BE" dirty="0"/>
          </a:p>
        </p:txBody>
      </p:sp>
      <p:pic>
        <p:nvPicPr>
          <p:cNvPr id="13" name="Espace réservé du contenu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278EEC-10AA-4CF2-B0B9-88A6DB7AF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39980"/>
            <a:ext cx="5653121" cy="6120000"/>
          </a:xfrm>
        </p:spPr>
      </p:pic>
    </p:spTree>
    <p:extLst>
      <p:ext uri="{BB962C8B-B14F-4D97-AF65-F5344CB8AC3E}">
        <p14:creationId xmlns:p14="http://schemas.microsoft.com/office/powerpoint/2010/main" val="383046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Creating A Full, Performant Compiler For The New Syntax</a:t>
            </a:r>
            <a:endParaRPr lang="en-BE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EA114-565F-49E5-8D7E-EE5DFDB30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Results from this phase :</a:t>
            </a:r>
          </a:p>
          <a:p>
            <a:r>
              <a:rPr lang="en-US" sz="1800" dirty="0"/>
              <a:t>A new compiler : </a:t>
            </a:r>
            <a:r>
              <a:rPr lang="en-US" sz="1800" i="1" dirty="0" err="1"/>
              <a:t>nozc</a:t>
            </a:r>
            <a:endParaRPr lang="en-US" sz="1800" dirty="0"/>
          </a:p>
          <a:p>
            <a:r>
              <a:rPr lang="en-US" sz="1800" dirty="0"/>
              <a:t>Written in Java 16 using modern libraries and frameworks</a:t>
            </a:r>
          </a:p>
          <a:p>
            <a:r>
              <a:rPr lang="en-US" sz="1800" dirty="0"/>
              <a:t>Focus on portability and maintainability</a:t>
            </a:r>
          </a:p>
          <a:p>
            <a:r>
              <a:rPr lang="en-US" sz="1800" dirty="0"/>
              <a:t>Fully open-source with a permissive, BSD </a:t>
            </a:r>
            <a:r>
              <a:rPr lang="en-US" sz="1800" dirty="0" err="1"/>
              <a:t>licence</a:t>
            </a:r>
            <a:r>
              <a:rPr lang="en-US" sz="1800" dirty="0"/>
              <a:t> – available on GitHub</a:t>
            </a:r>
          </a:p>
          <a:p>
            <a:r>
              <a:rPr lang="en-US" sz="1800" dirty="0"/>
              <a:t>A powerful CLI, with among others the ability the print the generated AST</a:t>
            </a:r>
          </a:p>
          <a:p>
            <a:r>
              <a:rPr lang="en-US" sz="1800" dirty="0"/>
              <a:t>Able to translate </a:t>
            </a:r>
            <a:r>
              <a:rPr lang="en-US" sz="1800" dirty="0" err="1"/>
              <a:t>NewOz</a:t>
            </a:r>
            <a:r>
              <a:rPr lang="en-US" sz="1800" dirty="0"/>
              <a:t> code to the Oz equivalent, and then run </a:t>
            </a:r>
            <a:r>
              <a:rPr lang="en-US" sz="1800" i="1" dirty="0" err="1"/>
              <a:t>ozc</a:t>
            </a:r>
            <a:r>
              <a:rPr lang="en-US" sz="1800" dirty="0"/>
              <a:t> depending on the command-line arguments</a:t>
            </a:r>
          </a:p>
          <a:p>
            <a:r>
              <a:rPr lang="en-US" sz="1800" dirty="0"/>
              <a:t>Includes most of Mozart’s built-in library</a:t>
            </a:r>
          </a:p>
          <a:p>
            <a:endParaRPr lang="en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486DBD-90CD-4C50-98DC-D5F9CBD2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23618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7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b="1" dirty="0"/>
              <a:t>Getting an external evaluation of the syntax from users</a:t>
            </a:r>
            <a:endParaRPr lang="en-BE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EA114-565F-49E5-8D7E-EE5DFDB3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3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Our feedback methodology :</a:t>
            </a:r>
          </a:p>
          <a:p>
            <a:r>
              <a:rPr lang="en-US" sz="1800" dirty="0"/>
              <a:t>By reaching out to contributors on Twitter, Alumni mailing lists and other forums</a:t>
            </a:r>
          </a:p>
          <a:p>
            <a:r>
              <a:rPr lang="en-US" sz="1800" dirty="0"/>
              <a:t>Asking them to give their opinion on the GitHub repository</a:t>
            </a:r>
          </a:p>
          <a:p>
            <a:r>
              <a:rPr lang="en-US" sz="1800" dirty="0"/>
              <a:t>Providing them with documentation on how to use the syntax and its compiler</a:t>
            </a:r>
          </a:p>
          <a:p>
            <a:pPr marL="0" indent="0">
              <a:buNone/>
            </a:pPr>
            <a:r>
              <a:rPr lang="en-US" sz="2800" dirty="0"/>
              <a:t>We got mitigated results :</a:t>
            </a:r>
          </a:p>
          <a:p>
            <a:r>
              <a:rPr lang="en-US" sz="1800" dirty="0"/>
              <a:t>Limited amount of participants</a:t>
            </a:r>
          </a:p>
          <a:p>
            <a:r>
              <a:rPr lang="en-US" sz="1800" dirty="0"/>
              <a:t>Mostly “surface-level” feedback (discussion on the choice of a specific keyword, etc.)</a:t>
            </a:r>
          </a:p>
          <a:p>
            <a:r>
              <a:rPr lang="en-US" sz="1800" dirty="0"/>
              <a:t>No real discussion on “philosophical” choices</a:t>
            </a:r>
          </a:p>
          <a:p>
            <a:endParaRPr lang="en-US" sz="1800" dirty="0"/>
          </a:p>
          <a:p>
            <a:endParaRPr lang="en-US" sz="2800" dirty="0"/>
          </a:p>
          <a:p>
            <a:endParaRPr lang="en-US" sz="1800" dirty="0"/>
          </a:p>
          <a:p>
            <a:endParaRPr lang="en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232FF2-CBF3-4490-A34A-63513743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31730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7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8E46F94-F6BE-4C62-8407-AB6D1ADA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544B1BA-5C86-47F2-BF69-C0D3B8E3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situation : a couple observations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C83898-C713-45BB-B72B-C2EA17902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1"/>
            <a:ext cx="4663440" cy="2830386"/>
          </a:xfrm>
        </p:spPr>
        <p:txBody>
          <a:bodyPr/>
          <a:lstStyle/>
          <a:p>
            <a:r>
              <a:rPr lang="en-US" dirty="0"/>
              <a:t>Today, Oz’s syntax is a drawback to its growth</a:t>
            </a:r>
          </a:p>
          <a:p>
            <a:r>
              <a:rPr lang="en-US" dirty="0"/>
              <a:t>It is a barrier to many new users</a:t>
            </a:r>
          </a:p>
          <a:p>
            <a:r>
              <a:rPr lang="en-US" dirty="0"/>
              <a:t>In turn, the community is not very active</a:t>
            </a:r>
          </a:p>
          <a:p>
            <a:r>
              <a:rPr lang="en-US" dirty="0"/>
              <a:t>The documentation and software support is limited and not well maintained</a:t>
            </a:r>
            <a:endParaRPr lang="en-BE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16856A-8474-4F7F-A530-5C80A5AE0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2524864"/>
          </a:xfrm>
        </p:spPr>
        <p:txBody>
          <a:bodyPr/>
          <a:lstStyle/>
          <a:p>
            <a:r>
              <a:rPr lang="en-US" dirty="0"/>
              <a:t>However, it still has tremendous potential</a:t>
            </a:r>
          </a:p>
          <a:p>
            <a:r>
              <a:rPr lang="en-US" dirty="0"/>
              <a:t>Teaching programming through concepts is an approach that is both powerful and successful</a:t>
            </a:r>
          </a:p>
          <a:p>
            <a:r>
              <a:rPr lang="en-US" dirty="0"/>
              <a:t>Oz is one of the best languages to do this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CE319E-E0B8-4EFA-AE7B-2F1C09DA81F4}"/>
              </a:ext>
            </a:extLst>
          </p:cNvPr>
          <p:cNvSpPr txBox="1"/>
          <p:nvPr/>
        </p:nvSpPr>
        <p:spPr>
          <a:xfrm>
            <a:off x="4155233" y="5416314"/>
            <a:ext cx="38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solution can we find to with this in mind 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5009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7E56C4-B67E-43EB-9020-81DCD351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18B32FC-3EE0-440D-A068-8CC7BD46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year’s thesis of Jean-</a:t>
            </a:r>
            <a:r>
              <a:rPr lang="en-US" dirty="0" err="1"/>
              <a:t>Pacifique</a:t>
            </a:r>
            <a:r>
              <a:rPr lang="en-US" dirty="0"/>
              <a:t> </a:t>
            </a:r>
            <a:r>
              <a:rPr lang="en-US" dirty="0" err="1"/>
              <a:t>Mbonyincungu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4CEE88-829A-451F-A14A-C2145AC90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Autofit/>
          </a:bodyPr>
          <a:lstStyle/>
          <a:p>
            <a:r>
              <a:rPr lang="en-US" sz="1800" dirty="0"/>
              <a:t>A new syntax for Oz, called “</a:t>
            </a:r>
            <a:r>
              <a:rPr lang="en-US" sz="1800" dirty="0" err="1"/>
              <a:t>NewOz</a:t>
            </a:r>
            <a:r>
              <a:rPr lang="en-US" sz="1800" dirty="0"/>
              <a:t>”</a:t>
            </a:r>
          </a:p>
          <a:p>
            <a:r>
              <a:rPr lang="en-US" sz="1800" dirty="0"/>
              <a:t>Inspired by Scala and </a:t>
            </a:r>
            <a:r>
              <a:rPr lang="en-US" sz="1800" dirty="0" err="1"/>
              <a:t>Ozma</a:t>
            </a:r>
            <a:endParaRPr lang="en-US" sz="1800" dirty="0"/>
          </a:p>
          <a:p>
            <a:r>
              <a:rPr lang="en-US" sz="1800" dirty="0"/>
              <a:t>A careful review of Oz syntax elements</a:t>
            </a:r>
          </a:p>
          <a:p>
            <a:r>
              <a:rPr lang="en-US" sz="1800" dirty="0"/>
              <a:t>For each of them, a discussion on Scala’s approach and a proposed solution</a:t>
            </a:r>
          </a:p>
          <a:p>
            <a:r>
              <a:rPr lang="en-US" sz="1800" dirty="0"/>
              <a:t>The “Parser” : a </a:t>
            </a:r>
            <a:r>
              <a:rPr lang="en-US" sz="1800" dirty="0" err="1"/>
              <a:t>NewOz</a:t>
            </a:r>
            <a:r>
              <a:rPr lang="en-US" sz="1800" dirty="0"/>
              <a:t> to Oz translator written in Scala</a:t>
            </a:r>
          </a:p>
          <a:p>
            <a:pPr marL="0" indent="0">
              <a:buNone/>
            </a:pPr>
            <a:r>
              <a:rPr lang="en-US" sz="1800" b="1" dirty="0"/>
              <a:t>Some limitations / problems :</a:t>
            </a:r>
          </a:p>
          <a:p>
            <a:r>
              <a:rPr lang="en-US" sz="1800" dirty="0"/>
              <a:t>Some syntax elements haven’t been addressed</a:t>
            </a:r>
          </a:p>
          <a:p>
            <a:r>
              <a:rPr lang="en-US" sz="1800" dirty="0"/>
              <a:t>There are some inconsistencies in </a:t>
            </a:r>
            <a:r>
              <a:rPr lang="en-US" sz="1800" dirty="0" err="1"/>
              <a:t>NewOz</a:t>
            </a:r>
            <a:r>
              <a:rPr lang="en-US" sz="1800" dirty="0"/>
              <a:t> as a result</a:t>
            </a:r>
          </a:p>
          <a:p>
            <a:r>
              <a:rPr lang="en-US" sz="1800" dirty="0"/>
              <a:t>Also, the performance and behavior of the Parser is not great</a:t>
            </a:r>
          </a:p>
          <a:p>
            <a:r>
              <a:rPr lang="en-US" sz="1800" dirty="0"/>
              <a:t>Still, this was a huge first step and a very nice first result</a:t>
            </a:r>
          </a:p>
        </p:txBody>
      </p:sp>
    </p:spTree>
    <p:extLst>
      <p:ext uri="{BB962C8B-B14F-4D97-AF65-F5344CB8AC3E}">
        <p14:creationId xmlns:p14="http://schemas.microsoft.com/office/powerpoint/2010/main" val="395249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EAEEFA4F-D0C5-4A15-AF6D-7CC4B331CE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55577"/>
          </a:xfrm>
        </p:spPr>
        <p:txBody>
          <a:bodyPr rtlCol="0">
            <a:normAutofit/>
          </a:bodyPr>
          <a:lstStyle/>
          <a:p>
            <a:pPr algn="ctr" rtl="0"/>
            <a:r>
              <a:rPr lang="fr" dirty="0"/>
              <a:t>Our starting objectives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09915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F53E42E7-5DDF-4CB2-BEC9-AD69A79FFD6A}"/>
              </a:ext>
            </a:extLst>
          </p:cNvPr>
          <p:cNvSpPr txBox="1"/>
          <p:nvPr/>
        </p:nvSpPr>
        <p:spPr>
          <a:xfrm>
            <a:off x="3414226" y="1698171"/>
            <a:ext cx="536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did we aim to contribute to the project 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FFEF959-4FC5-4DAA-ACA2-6398EF9F6D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6BFA8F1-BE00-4ABC-8A9F-09ACF8DB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 fontScale="90000"/>
          </a:bodyPr>
          <a:lstStyle/>
          <a:p>
            <a:r>
              <a:rPr lang="fr" sz="4400" b="1" dirty="0"/>
              <a:t>Review of existing concepts, sources of inpspiration, previous works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0C4964-8A47-4F60-8340-8DEAA743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Takeaways from this phase :</a:t>
            </a:r>
          </a:p>
          <a:p>
            <a:r>
              <a:rPr lang="en-US" sz="1800" dirty="0"/>
              <a:t>Designing a syntax is complex and takes time</a:t>
            </a:r>
          </a:p>
          <a:p>
            <a:r>
              <a:rPr lang="en-US" sz="1800" dirty="0"/>
              <a:t>A nice syntax by itself is not enough to be successful : community + big actor’s support are needed</a:t>
            </a:r>
          </a:p>
          <a:p>
            <a:r>
              <a:rPr lang="en-US" sz="1800" dirty="0"/>
              <a:t>The demand for massively multi-paradigm languages is there</a:t>
            </a:r>
          </a:p>
          <a:p>
            <a:r>
              <a:rPr lang="en-US" sz="1800" dirty="0" err="1"/>
              <a:t>Ozma’s</a:t>
            </a:r>
            <a:r>
              <a:rPr lang="en-US" sz="1800" dirty="0"/>
              <a:t> success shows how Oz’s concepts are relevant and important </a:t>
            </a:r>
            <a:endParaRPr lang="en-BE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44EF97-499F-4E1F-A5E6-1AB0616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48382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2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1D6B38-A2D5-4A28-B520-820E53F7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FC4012B-91AD-45B0-AF47-6E74D247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42" y="642594"/>
            <a:ext cx="9430458" cy="1371600"/>
          </a:xfrm>
        </p:spPr>
        <p:txBody>
          <a:bodyPr>
            <a:normAutofit/>
          </a:bodyPr>
          <a:lstStyle/>
          <a:p>
            <a:r>
              <a:rPr lang="en-US" sz="4000" b="1" dirty="0"/>
              <a:t>I</a:t>
            </a:r>
            <a:r>
              <a:rPr lang="fr" sz="4000" b="1" dirty="0"/>
              <a:t>mproving on the new syntax, completing and refining it</a:t>
            </a:r>
            <a:endParaRPr lang="en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EA114-565F-49E5-8D7E-EE5DFDB30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Results from this phase :</a:t>
            </a:r>
          </a:p>
          <a:p>
            <a:r>
              <a:rPr lang="en-US" sz="1800" dirty="0"/>
              <a:t>A new version of the syntax : “</a:t>
            </a:r>
            <a:r>
              <a:rPr lang="en-US" sz="1800" dirty="0" err="1"/>
              <a:t>NewOz</a:t>
            </a:r>
            <a:r>
              <a:rPr lang="en-US" sz="1800" dirty="0"/>
              <a:t> 2021”</a:t>
            </a:r>
          </a:p>
          <a:p>
            <a:r>
              <a:rPr lang="en-US" sz="1800" dirty="0"/>
              <a:t>A tutorial and documentation around the syntax, with code examples etc., available on GitHub</a:t>
            </a:r>
          </a:p>
          <a:p>
            <a:r>
              <a:rPr lang="en-US" sz="1800" dirty="0"/>
              <a:t>A standard library built into the language, ported from Mozart</a:t>
            </a:r>
          </a:p>
          <a:p>
            <a:endParaRPr lang="en-US" sz="1800" dirty="0"/>
          </a:p>
          <a:p>
            <a:endParaRPr lang="en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03D27E0-49AF-4334-920E-117EE885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7" y="438857"/>
            <a:ext cx="1255885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8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E335D0-B828-479E-B236-1434A7CF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1854E-8753-4A00-A431-AE8F6621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122017"/>
          </a:xfrm>
        </p:spPr>
        <p:txBody>
          <a:bodyPr/>
          <a:lstStyle/>
          <a:p>
            <a:r>
              <a:rPr lang="en-US" dirty="0"/>
              <a:t>Fibonacci example (Oz)</a:t>
            </a:r>
            <a:endParaRPr lang="en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F81CD1-ECE5-4AA4-BCA8-C5913AE58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729409"/>
            <a:ext cx="3161963" cy="45211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recursive function computing the Nth element in the Fibonacci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code showcases how functions and procedures are values in Oz, which can be stored 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code makes use of the built-in function {Browse}</a:t>
            </a: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CD368F-11AE-47A9-A0FC-B748D4F97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40005"/>
            <a:ext cx="7200000" cy="4140575"/>
          </a:xfrm>
        </p:spPr>
      </p:pic>
    </p:spTree>
    <p:extLst>
      <p:ext uri="{BB962C8B-B14F-4D97-AF65-F5344CB8AC3E}">
        <p14:creationId xmlns:p14="http://schemas.microsoft.com/office/powerpoint/2010/main" val="398526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E335D0-B828-479E-B236-1434A7CF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1854E-8753-4A00-A431-AE8F6621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456992" cy="1122017"/>
          </a:xfrm>
        </p:spPr>
        <p:txBody>
          <a:bodyPr>
            <a:normAutofit fontScale="90000"/>
          </a:bodyPr>
          <a:lstStyle/>
          <a:p>
            <a:r>
              <a:rPr lang="en-US" dirty="0"/>
              <a:t>Fibonacci example (</a:t>
            </a:r>
            <a:r>
              <a:rPr lang="en-US" dirty="0" err="1"/>
              <a:t>NewOz</a:t>
            </a:r>
            <a:r>
              <a:rPr lang="en-US" dirty="0"/>
              <a:t>)</a:t>
            </a:r>
            <a:endParaRPr lang="en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F81CD1-ECE5-4AA4-BCA8-C5913AE58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729409"/>
            <a:ext cx="3161963" cy="45211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declarations are aligned with 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C/Java-like conditional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Function/procedure calls are more in par with recent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code makes use of the built-in function browse()</a:t>
            </a:r>
          </a:p>
        </p:txBody>
      </p:sp>
      <p:pic>
        <p:nvPicPr>
          <p:cNvPr id="13" name="Espace réservé du contenu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FCAF3-5A11-4192-942F-B7A7E5C99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6" y="539995"/>
            <a:ext cx="7200000" cy="5306580"/>
          </a:xfrm>
        </p:spPr>
      </p:pic>
    </p:spTree>
    <p:extLst>
      <p:ext uri="{BB962C8B-B14F-4D97-AF65-F5344CB8AC3E}">
        <p14:creationId xmlns:p14="http://schemas.microsoft.com/office/powerpoint/2010/main" val="386349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E335D0-B828-479E-B236-1434A7CF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1854E-8753-4A00-A431-AE8F6621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122017"/>
          </a:xfrm>
        </p:spPr>
        <p:txBody>
          <a:bodyPr/>
          <a:lstStyle/>
          <a:p>
            <a:r>
              <a:rPr lang="en-US" dirty="0"/>
              <a:t>Pipeline example (Oz)</a:t>
            </a:r>
            <a:endParaRPr lang="en-BE" dirty="0"/>
          </a:p>
        </p:txBody>
      </p:sp>
      <p:pic>
        <p:nvPicPr>
          <p:cNvPr id="12" name="Espace réservé du contenu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F95BC5-64E1-4585-9B87-84F847450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40001"/>
            <a:ext cx="7200000" cy="4996893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F81CD1-ECE5-4AA4-BCA8-C5913AE58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729409"/>
            <a:ext cx="3161963" cy="4521199"/>
          </a:xfrm>
        </p:spPr>
        <p:txBody>
          <a:bodyPr>
            <a:normAutofit/>
          </a:bodyPr>
          <a:lstStyle/>
          <a:p>
            <a:r>
              <a:rPr lang="en-US" dirty="0"/>
              <a:t>Thread-agents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consumer, displaying the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transformer, making computations on the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producer, generating the stream</a:t>
            </a:r>
          </a:p>
          <a:p>
            <a:r>
              <a:rPr lang="en-US" dirty="0"/>
              <a:t>All in a very compact syntax thanks to logic variables allowing data-driven computations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53147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64_TF78438558" id="{D9EAB963-68A7-41B0-84AC-6DCEBA0B29E9}" vid="{8501B65A-0E3C-4167-83F9-AC76A6F729D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{03C1EC0E-B528-4C80-A700-0562319F7FC6}tf78438558_win32</Template>
  <TotalTime>307</TotalTime>
  <Words>715</Words>
  <Application>Microsoft Office PowerPoint</Application>
  <PresentationFormat>Grand écran</PresentationFormat>
  <Paragraphs>84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Garamond</vt:lpstr>
      <vt:lpstr>SavonVTI</vt:lpstr>
      <vt:lpstr>NewOz</vt:lpstr>
      <vt:lpstr>Initial situation : a couple observations</vt:lpstr>
      <vt:lpstr>Last year’s thesis of Jean-Pacifique Mbonyincungu</vt:lpstr>
      <vt:lpstr>Our starting objectives</vt:lpstr>
      <vt:lpstr>Review of existing concepts, sources of inpspiration, previous works</vt:lpstr>
      <vt:lpstr>Improving on the new syntax, completing and refining it</vt:lpstr>
      <vt:lpstr>Fibonacci example (Oz)</vt:lpstr>
      <vt:lpstr>Fibonacci example (NewOz)</vt:lpstr>
      <vt:lpstr>Pipeline example (Oz)</vt:lpstr>
      <vt:lpstr>Pipeline example (NewOz)</vt:lpstr>
      <vt:lpstr>Creating A Full, Performant Compiler For The New Syntax</vt:lpstr>
      <vt:lpstr>Getting an external evaluation of the syntax from users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NewOz</dc:title>
  <dc:creator>Martin Vandenbussche</dc:creator>
  <cp:lastModifiedBy>Martin Vandenbussche</cp:lastModifiedBy>
  <cp:revision>14</cp:revision>
  <dcterms:created xsi:type="dcterms:W3CDTF">2021-06-22T13:09:53Z</dcterms:created>
  <dcterms:modified xsi:type="dcterms:W3CDTF">2021-06-22T18:17:21Z</dcterms:modified>
</cp:coreProperties>
</file>